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8" r:id="rId3"/>
    <p:sldId id="260" r:id="rId4"/>
    <p:sldId id="259" r:id="rId5"/>
    <p:sldId id="273" r:id="rId6"/>
    <p:sldId id="285" r:id="rId7"/>
    <p:sldId id="277" r:id="rId8"/>
    <p:sldId id="265" r:id="rId9"/>
    <p:sldId id="261" r:id="rId10"/>
    <p:sldId id="278" r:id="rId11"/>
    <p:sldId id="264" r:id="rId12"/>
    <p:sldId id="266" r:id="rId13"/>
    <p:sldId id="279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84" r:id="rId22"/>
    <p:sldId id="262" r:id="rId23"/>
    <p:sldId id="287" r:id="rId24"/>
    <p:sldId id="281" r:id="rId25"/>
    <p:sldId id="288" r:id="rId26"/>
    <p:sldId id="289" r:id="rId27"/>
    <p:sldId id="276" r:id="rId28"/>
  </p:sldIdLst>
  <p:sldSz cx="9144000" cy="5143500" type="screen16x9"/>
  <p:notesSz cx="6858000" cy="9144000"/>
  <p:embeddedFontLst>
    <p:embeddedFont>
      <p:font typeface="Roboto" charset="0"/>
      <p:regular r:id="rId30"/>
      <p:bold r:id="rId31"/>
      <p:italic r:id="rId32"/>
      <p:bold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72" y="-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2015-2016 </a:t>
            </a:r>
            <a:r>
              <a:rPr lang="en-US" dirty="0"/>
              <a:t>Student Population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Sheet1!$A$4</c:f>
              <c:strCache>
                <c:ptCount val="1"/>
                <c:pt idx="0">
                  <c:v>2014-2015</c:v>
                </c:pt>
              </c:strCache>
            </c:strRef>
          </c:tx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Lit>
              <c:ptCount val="5"/>
              <c:pt idx="0">
                <c:v>African American</c:v>
              </c:pt>
              <c:pt idx="1">
                <c:v> Hispanic</c:v>
              </c:pt>
              <c:pt idx="2">
                <c:v> Asian</c:v>
              </c:pt>
              <c:pt idx="3">
                <c:v> Multiracial</c:v>
              </c:pt>
              <c:pt idx="4">
                <c:v> White</c:v>
              </c:pt>
            </c:strLit>
          </c:cat>
          <c:val>
            <c:numRef>
              <c:f>Sheet1!$B$4:$F$4</c:f>
              <c:numCache>
                <c:formatCode>0.00%</c:formatCode>
                <c:ptCount val="5"/>
                <c:pt idx="0">
                  <c:v>0.26</c:v>
                </c:pt>
                <c:pt idx="1">
                  <c:v>0.17</c:v>
                </c:pt>
                <c:pt idx="2">
                  <c:v>0.13</c:v>
                </c:pt>
                <c:pt idx="3">
                  <c:v>0.04</c:v>
                </c:pt>
                <c:pt idx="4">
                  <c:v>0.4</c:v>
                </c:pt>
              </c:numCache>
            </c:numRef>
          </c:val>
        </c:ser>
        <c:ser>
          <c:idx val="1"/>
          <c:order val="1"/>
          <c:tx>
            <c:v>Percentage of Student Population</c:v>
          </c:tx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331819772528434"/>
          <c:y val="0.36240850102070576"/>
          <c:w val="0.25015135608048994"/>
          <c:h val="0.41858595800524934"/>
        </c:manualLayout>
      </c:layout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BHS Algebra</a:t>
            </a:r>
            <a:r>
              <a:rPr lang="en-US" baseline="0"/>
              <a:t> EOC Scores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Pass</c:v>
                </c:pt>
              </c:strCache>
            </c:strRef>
          </c:tx>
          <c:cat>
            <c:numLit>
              <c:formatCode>General</c:formatCode>
              <c:ptCount val="9"/>
              <c:pt idx="0">
                <c:v>2006</c:v>
              </c:pt>
              <c:pt idx="1">
                <c:v>2007</c:v>
              </c:pt>
              <c:pt idx="2">
                <c:v>2008</c:v>
              </c:pt>
              <c:pt idx="3">
                <c:v>2009</c:v>
              </c:pt>
              <c:pt idx="4">
                <c:v>2010</c:v>
              </c:pt>
              <c:pt idx="5">
                <c:v>2011</c:v>
              </c:pt>
              <c:pt idx="6">
                <c:v>2012</c:v>
              </c:pt>
              <c:pt idx="7">
                <c:v>2013</c:v>
              </c:pt>
              <c:pt idx="8">
                <c:v>2014</c:v>
              </c:pt>
            </c:numLit>
          </c:cat>
          <c:val>
            <c:numRef>
              <c:f>Sheet1!$B$3:$B$11</c:f>
              <c:numCache>
                <c:formatCode>General</c:formatCode>
                <c:ptCount val="9"/>
                <c:pt idx="0">
                  <c:v>82</c:v>
                </c:pt>
                <c:pt idx="1">
                  <c:v>76</c:v>
                </c:pt>
                <c:pt idx="2">
                  <c:v>76</c:v>
                </c:pt>
                <c:pt idx="3">
                  <c:v>53</c:v>
                </c:pt>
                <c:pt idx="4">
                  <c:v>87</c:v>
                </c:pt>
                <c:pt idx="5">
                  <c:v>87</c:v>
                </c:pt>
                <c:pt idx="6">
                  <c:v>85</c:v>
                </c:pt>
                <c:pt idx="7">
                  <c:v>57</c:v>
                </c:pt>
                <c:pt idx="8">
                  <c:v>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Does Not Meet</c:v>
                </c:pt>
              </c:strCache>
            </c:strRef>
          </c:tx>
          <c:cat>
            <c:numLit>
              <c:formatCode>General</c:formatCode>
              <c:ptCount val="9"/>
              <c:pt idx="0">
                <c:v>2006</c:v>
              </c:pt>
              <c:pt idx="1">
                <c:v>2007</c:v>
              </c:pt>
              <c:pt idx="2">
                <c:v>2008</c:v>
              </c:pt>
              <c:pt idx="3">
                <c:v>2009</c:v>
              </c:pt>
              <c:pt idx="4">
                <c:v>2010</c:v>
              </c:pt>
              <c:pt idx="5">
                <c:v>2011</c:v>
              </c:pt>
              <c:pt idx="6">
                <c:v>2012</c:v>
              </c:pt>
              <c:pt idx="7">
                <c:v>2013</c:v>
              </c:pt>
              <c:pt idx="8">
                <c:v>2014</c:v>
              </c:pt>
            </c:numLit>
          </c:cat>
          <c:val>
            <c:numRef>
              <c:f>Sheet1!$C$3:$C$11</c:f>
              <c:numCache>
                <c:formatCode>General</c:formatCode>
                <c:ptCount val="9"/>
                <c:pt idx="0">
                  <c:v>18</c:v>
                </c:pt>
                <c:pt idx="1">
                  <c:v>24</c:v>
                </c:pt>
                <c:pt idx="2">
                  <c:v>24</c:v>
                </c:pt>
                <c:pt idx="3">
                  <c:v>47</c:v>
                </c:pt>
                <c:pt idx="4">
                  <c:v>13</c:v>
                </c:pt>
                <c:pt idx="5">
                  <c:v>13</c:v>
                </c:pt>
                <c:pt idx="6">
                  <c:v>15</c:v>
                </c:pt>
                <c:pt idx="7">
                  <c:v>43</c:v>
                </c:pt>
                <c:pt idx="8">
                  <c:v>35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Meets</c:v>
                </c:pt>
              </c:strCache>
            </c:strRef>
          </c:tx>
          <c:cat>
            <c:numLit>
              <c:formatCode>General</c:formatCode>
              <c:ptCount val="9"/>
              <c:pt idx="0">
                <c:v>2006</c:v>
              </c:pt>
              <c:pt idx="1">
                <c:v>2007</c:v>
              </c:pt>
              <c:pt idx="2">
                <c:v>2008</c:v>
              </c:pt>
              <c:pt idx="3">
                <c:v>2009</c:v>
              </c:pt>
              <c:pt idx="4">
                <c:v>2010</c:v>
              </c:pt>
              <c:pt idx="5">
                <c:v>2011</c:v>
              </c:pt>
              <c:pt idx="6">
                <c:v>2012</c:v>
              </c:pt>
              <c:pt idx="7">
                <c:v>2013</c:v>
              </c:pt>
              <c:pt idx="8">
                <c:v>2014</c:v>
              </c:pt>
            </c:numLit>
          </c:cat>
          <c:val>
            <c:numRef>
              <c:f>Sheet1!$D$3:$D$11</c:f>
              <c:numCache>
                <c:formatCode>General</c:formatCode>
                <c:ptCount val="9"/>
                <c:pt idx="0">
                  <c:v>36</c:v>
                </c:pt>
                <c:pt idx="1">
                  <c:v>31</c:v>
                </c:pt>
                <c:pt idx="2">
                  <c:v>34</c:v>
                </c:pt>
                <c:pt idx="3">
                  <c:v>45</c:v>
                </c:pt>
                <c:pt idx="4">
                  <c:v>60</c:v>
                </c:pt>
                <c:pt idx="5">
                  <c:v>51</c:v>
                </c:pt>
                <c:pt idx="6">
                  <c:v>57</c:v>
                </c:pt>
                <c:pt idx="7">
                  <c:v>48</c:v>
                </c:pt>
                <c:pt idx="8">
                  <c:v>55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Exceeds</c:v>
                </c:pt>
              </c:strCache>
            </c:strRef>
          </c:tx>
          <c:cat>
            <c:numLit>
              <c:formatCode>General</c:formatCode>
              <c:ptCount val="9"/>
              <c:pt idx="0">
                <c:v>2006</c:v>
              </c:pt>
              <c:pt idx="1">
                <c:v>2007</c:v>
              </c:pt>
              <c:pt idx="2">
                <c:v>2008</c:v>
              </c:pt>
              <c:pt idx="3">
                <c:v>2009</c:v>
              </c:pt>
              <c:pt idx="4">
                <c:v>2010</c:v>
              </c:pt>
              <c:pt idx="5">
                <c:v>2011</c:v>
              </c:pt>
              <c:pt idx="6">
                <c:v>2012</c:v>
              </c:pt>
              <c:pt idx="7">
                <c:v>2013</c:v>
              </c:pt>
              <c:pt idx="8">
                <c:v>2014</c:v>
              </c:pt>
            </c:numLit>
          </c:cat>
          <c:val>
            <c:numRef>
              <c:f>Sheet1!$E$3:$E$11</c:f>
              <c:numCache>
                <c:formatCode>General</c:formatCode>
                <c:ptCount val="9"/>
                <c:pt idx="0">
                  <c:v>46</c:v>
                </c:pt>
                <c:pt idx="1">
                  <c:v>44</c:v>
                </c:pt>
                <c:pt idx="2">
                  <c:v>43</c:v>
                </c:pt>
                <c:pt idx="3">
                  <c:v>8</c:v>
                </c:pt>
                <c:pt idx="4">
                  <c:v>27</c:v>
                </c:pt>
                <c:pt idx="5">
                  <c:v>36</c:v>
                </c:pt>
                <c:pt idx="6">
                  <c:v>28</c:v>
                </c:pt>
                <c:pt idx="7">
                  <c:v>9</c:v>
                </c:pt>
                <c:pt idx="8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214720"/>
        <c:axId val="211216640"/>
      </c:lineChart>
      <c:catAx>
        <c:axId val="211214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216640"/>
        <c:crosses val="autoZero"/>
        <c:auto val="1"/>
        <c:lblAlgn val="ctr"/>
        <c:lblOffset val="100"/>
        <c:noMultiLvlLbl val="0"/>
      </c:catAx>
      <c:valAx>
        <c:axId val="211216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214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BHS Geometry EOC Scores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Sheet1!$K$2:$K$3</c:f>
              <c:strCache>
                <c:ptCount val="1"/>
                <c:pt idx="0">
                  <c:v>% Pass</c:v>
                </c:pt>
              </c:strCache>
            </c:strRef>
          </c:tx>
          <c:cat>
            <c:numLit>
              <c:formatCode>General</c:formatCode>
              <c:ptCount val="9"/>
              <c:pt idx="0">
                <c:v>2006</c:v>
              </c:pt>
              <c:pt idx="1">
                <c:v>2007</c:v>
              </c:pt>
              <c:pt idx="2">
                <c:v>2008</c:v>
              </c:pt>
              <c:pt idx="3">
                <c:v>2009</c:v>
              </c:pt>
              <c:pt idx="4">
                <c:v>2010</c:v>
              </c:pt>
              <c:pt idx="5">
                <c:v>2011</c:v>
              </c:pt>
              <c:pt idx="6">
                <c:v>2012</c:v>
              </c:pt>
              <c:pt idx="7">
                <c:v>2013</c:v>
              </c:pt>
              <c:pt idx="8">
                <c:v>2014</c:v>
              </c:pt>
            </c:numLit>
          </c:cat>
          <c:val>
            <c:numRef>
              <c:f>Sheet1!$K$4:$K$12</c:f>
              <c:numCache>
                <c:formatCode>General</c:formatCode>
                <c:ptCount val="9"/>
                <c:pt idx="0">
                  <c:v>82</c:v>
                </c:pt>
                <c:pt idx="1">
                  <c:v>76</c:v>
                </c:pt>
                <c:pt idx="2">
                  <c:v>76</c:v>
                </c:pt>
                <c:pt idx="3">
                  <c:v>53</c:v>
                </c:pt>
                <c:pt idx="4">
                  <c:v>87</c:v>
                </c:pt>
                <c:pt idx="5">
                  <c:v>87</c:v>
                </c:pt>
                <c:pt idx="6">
                  <c:v>85</c:v>
                </c:pt>
                <c:pt idx="7">
                  <c:v>57</c:v>
                </c:pt>
                <c:pt idx="8">
                  <c:v>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Sheet1!$L$2:$L$3</c:f>
              <c:strCache>
                <c:ptCount val="1"/>
                <c:pt idx="0">
                  <c:v>% Does Not Meet</c:v>
                </c:pt>
              </c:strCache>
            </c:strRef>
          </c:tx>
          <c:cat>
            <c:numLit>
              <c:formatCode>General</c:formatCode>
              <c:ptCount val="9"/>
              <c:pt idx="0">
                <c:v>2006</c:v>
              </c:pt>
              <c:pt idx="1">
                <c:v>2007</c:v>
              </c:pt>
              <c:pt idx="2">
                <c:v>2008</c:v>
              </c:pt>
              <c:pt idx="3">
                <c:v>2009</c:v>
              </c:pt>
              <c:pt idx="4">
                <c:v>2010</c:v>
              </c:pt>
              <c:pt idx="5">
                <c:v>2011</c:v>
              </c:pt>
              <c:pt idx="6">
                <c:v>2012</c:v>
              </c:pt>
              <c:pt idx="7">
                <c:v>2013</c:v>
              </c:pt>
              <c:pt idx="8">
                <c:v>2014</c:v>
              </c:pt>
            </c:numLit>
          </c:cat>
          <c:val>
            <c:numRef>
              <c:f>Sheet1!$L$4:$L$12</c:f>
              <c:numCache>
                <c:formatCode>General</c:formatCode>
                <c:ptCount val="9"/>
                <c:pt idx="0">
                  <c:v>18</c:v>
                </c:pt>
                <c:pt idx="1">
                  <c:v>24</c:v>
                </c:pt>
                <c:pt idx="2">
                  <c:v>24</c:v>
                </c:pt>
                <c:pt idx="3">
                  <c:v>47</c:v>
                </c:pt>
                <c:pt idx="4">
                  <c:v>13</c:v>
                </c:pt>
                <c:pt idx="5">
                  <c:v>13</c:v>
                </c:pt>
                <c:pt idx="6">
                  <c:v>15</c:v>
                </c:pt>
                <c:pt idx="7">
                  <c:v>43</c:v>
                </c:pt>
                <c:pt idx="8">
                  <c:v>35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Sheet1!$M$2:$M$3</c:f>
              <c:strCache>
                <c:ptCount val="1"/>
                <c:pt idx="0">
                  <c:v>% Meets</c:v>
                </c:pt>
              </c:strCache>
            </c:strRef>
          </c:tx>
          <c:cat>
            <c:numLit>
              <c:formatCode>General</c:formatCode>
              <c:ptCount val="9"/>
              <c:pt idx="0">
                <c:v>2006</c:v>
              </c:pt>
              <c:pt idx="1">
                <c:v>2007</c:v>
              </c:pt>
              <c:pt idx="2">
                <c:v>2008</c:v>
              </c:pt>
              <c:pt idx="3">
                <c:v>2009</c:v>
              </c:pt>
              <c:pt idx="4">
                <c:v>2010</c:v>
              </c:pt>
              <c:pt idx="5">
                <c:v>2011</c:v>
              </c:pt>
              <c:pt idx="6">
                <c:v>2012</c:v>
              </c:pt>
              <c:pt idx="7">
                <c:v>2013</c:v>
              </c:pt>
              <c:pt idx="8">
                <c:v>2014</c:v>
              </c:pt>
            </c:numLit>
          </c:cat>
          <c:val>
            <c:numRef>
              <c:f>Sheet1!$M$4:$M$12</c:f>
              <c:numCache>
                <c:formatCode>General</c:formatCode>
                <c:ptCount val="9"/>
                <c:pt idx="0">
                  <c:v>36</c:v>
                </c:pt>
                <c:pt idx="1">
                  <c:v>31</c:v>
                </c:pt>
                <c:pt idx="2">
                  <c:v>34</c:v>
                </c:pt>
                <c:pt idx="3">
                  <c:v>45</c:v>
                </c:pt>
                <c:pt idx="4">
                  <c:v>60</c:v>
                </c:pt>
                <c:pt idx="5">
                  <c:v>51</c:v>
                </c:pt>
                <c:pt idx="6">
                  <c:v>57</c:v>
                </c:pt>
                <c:pt idx="7">
                  <c:v>48</c:v>
                </c:pt>
                <c:pt idx="8">
                  <c:v>55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Sheet1!$N$2:$N$3</c:f>
              <c:strCache>
                <c:ptCount val="1"/>
                <c:pt idx="0">
                  <c:v>%  Exceeds</c:v>
                </c:pt>
              </c:strCache>
            </c:strRef>
          </c:tx>
          <c:cat>
            <c:numLit>
              <c:formatCode>General</c:formatCode>
              <c:ptCount val="9"/>
              <c:pt idx="0">
                <c:v>2006</c:v>
              </c:pt>
              <c:pt idx="1">
                <c:v>2007</c:v>
              </c:pt>
              <c:pt idx="2">
                <c:v>2008</c:v>
              </c:pt>
              <c:pt idx="3">
                <c:v>2009</c:v>
              </c:pt>
              <c:pt idx="4">
                <c:v>2010</c:v>
              </c:pt>
              <c:pt idx="5">
                <c:v>2011</c:v>
              </c:pt>
              <c:pt idx="6">
                <c:v>2012</c:v>
              </c:pt>
              <c:pt idx="7">
                <c:v>2013</c:v>
              </c:pt>
              <c:pt idx="8">
                <c:v>2014</c:v>
              </c:pt>
            </c:numLit>
          </c:cat>
          <c:val>
            <c:numRef>
              <c:f>Sheet1!$N$4:$N$12</c:f>
              <c:numCache>
                <c:formatCode>General</c:formatCode>
                <c:ptCount val="9"/>
                <c:pt idx="0">
                  <c:v>37</c:v>
                </c:pt>
                <c:pt idx="1">
                  <c:v>35</c:v>
                </c:pt>
                <c:pt idx="2">
                  <c:v>47</c:v>
                </c:pt>
                <c:pt idx="3">
                  <c:v>54</c:v>
                </c:pt>
                <c:pt idx="4">
                  <c:v>60</c:v>
                </c:pt>
                <c:pt idx="5">
                  <c:v>61</c:v>
                </c:pt>
                <c:pt idx="6">
                  <c:v>59</c:v>
                </c:pt>
                <c:pt idx="7">
                  <c:v>60</c:v>
                </c:pt>
                <c:pt idx="8">
                  <c:v>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452480"/>
        <c:axId val="212454400"/>
      </c:lineChart>
      <c:catAx>
        <c:axId val="212452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454400"/>
        <c:crosses val="autoZero"/>
        <c:auto val="1"/>
        <c:lblAlgn val="ctr"/>
        <c:lblOffset val="100"/>
        <c:noMultiLvlLbl val="0"/>
      </c:catAx>
      <c:valAx>
        <c:axId val="212454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452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Critical Reading Mean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45.8</c:v>
                </c:pt>
                <c:pt idx="1">
                  <c:v>44.4</c:v>
                </c:pt>
                <c:pt idx="2">
                  <c:v>45</c:v>
                </c:pt>
                <c:pt idx="3">
                  <c:v>45.4</c:v>
                </c:pt>
                <c:pt idx="4">
                  <c:v>47.4</c:v>
                </c:pt>
                <c:pt idx="5">
                  <c:v>44.8</c:v>
                </c:pt>
                <c:pt idx="6">
                  <c:v>45.1</c:v>
                </c:pt>
                <c:pt idx="7">
                  <c:v>43.8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 Mean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49.3</c:v>
                </c:pt>
                <c:pt idx="1">
                  <c:v>49.1</c:v>
                </c:pt>
                <c:pt idx="2">
                  <c:v>48.8</c:v>
                </c:pt>
                <c:pt idx="3">
                  <c:v>47.8</c:v>
                </c:pt>
                <c:pt idx="4">
                  <c:v>47.3</c:v>
                </c:pt>
                <c:pt idx="5">
                  <c:v>46.9</c:v>
                </c:pt>
                <c:pt idx="6">
                  <c:v>46.9</c:v>
                </c:pt>
                <c:pt idx="7">
                  <c:v>45.9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Writing Mean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45.5</c:v>
                </c:pt>
                <c:pt idx="1">
                  <c:v>44.8</c:v>
                </c:pt>
                <c:pt idx="2">
                  <c:v>44.6</c:v>
                </c:pt>
                <c:pt idx="3">
                  <c:v>43.2</c:v>
                </c:pt>
                <c:pt idx="4">
                  <c:v>45.1</c:v>
                </c:pt>
                <c:pt idx="5">
                  <c:v>44.7</c:v>
                </c:pt>
                <c:pt idx="6">
                  <c:v>44.4</c:v>
                </c:pt>
                <c:pt idx="7">
                  <c:v>42.9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332096"/>
        <c:axId val="212308736"/>
      </c:lineChart>
      <c:catAx>
        <c:axId val="21133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212308736"/>
        <c:crosses val="autoZero"/>
        <c:auto val="1"/>
        <c:lblAlgn val="ctr"/>
        <c:lblOffset val="100"/>
        <c:noMultiLvlLbl val="0"/>
      </c:catAx>
      <c:valAx>
        <c:axId val="212308736"/>
        <c:scaling>
          <c:orientation val="minMax"/>
          <c:max val="50"/>
          <c:min val="43"/>
        </c:scaling>
        <c:delete val="0"/>
        <c:axPos val="l"/>
        <c:majorGridlines/>
        <c:minorGridlines/>
        <c:numFmt formatCode="#,##0.0" sourceLinked="0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1332096"/>
        <c:crosses val="autoZero"/>
        <c:crossBetween val="between"/>
        <c:majorUnit val="1"/>
        <c:minorUnit val="0.5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BHS SAT Math</a:t>
            </a:r>
            <a:r>
              <a:rPr lang="en-US" baseline="0"/>
              <a:t> Section</a:t>
            </a:r>
          </a:p>
          <a:p>
            <a:pPr>
              <a:defRPr/>
            </a:pPr>
            <a:r>
              <a:rPr lang="en-US"/>
              <a:t>Subgroup</a:t>
            </a:r>
            <a:r>
              <a:rPr lang="en-US" baseline="0"/>
              <a:t> Breakdown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Sheet1!$B$89</c:f>
              <c:strCache>
                <c:ptCount val="1"/>
                <c:pt idx="0">
                  <c:v>Asian</c:v>
                </c:pt>
              </c:strCache>
            </c:strRef>
          </c:tx>
          <c:cat>
            <c:numRef>
              <c:f>Sheet1!$C$88:$I$88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Sheet1!$C$89:$I$89</c:f>
              <c:numCache>
                <c:formatCode>General</c:formatCode>
                <c:ptCount val="7"/>
                <c:pt idx="0">
                  <c:v>607</c:v>
                </c:pt>
                <c:pt idx="1">
                  <c:v>611</c:v>
                </c:pt>
                <c:pt idx="2">
                  <c:v>613</c:v>
                </c:pt>
                <c:pt idx="3">
                  <c:v>579</c:v>
                </c:pt>
                <c:pt idx="4">
                  <c:v>597</c:v>
                </c:pt>
                <c:pt idx="5">
                  <c:v>584</c:v>
                </c:pt>
                <c:pt idx="6">
                  <c:v>596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Sheet1!$B$90</c:f>
              <c:strCache>
                <c:ptCount val="1"/>
                <c:pt idx="0">
                  <c:v>Black</c:v>
                </c:pt>
              </c:strCache>
            </c:strRef>
          </c:tx>
          <c:cat>
            <c:numRef>
              <c:f>Sheet1!$C$88:$I$88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Sheet1!$C$90:$I$90</c:f>
              <c:numCache>
                <c:formatCode>General</c:formatCode>
                <c:ptCount val="7"/>
                <c:pt idx="0">
                  <c:v>492</c:v>
                </c:pt>
                <c:pt idx="1">
                  <c:v>508</c:v>
                </c:pt>
                <c:pt idx="2">
                  <c:v>495</c:v>
                </c:pt>
                <c:pt idx="3">
                  <c:v>497</c:v>
                </c:pt>
                <c:pt idx="4">
                  <c:v>497</c:v>
                </c:pt>
                <c:pt idx="5">
                  <c:v>498</c:v>
                </c:pt>
                <c:pt idx="6">
                  <c:v>477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Sheet1!$B$91</c:f>
              <c:strCache>
                <c:ptCount val="1"/>
                <c:pt idx="0">
                  <c:v>Hispanic</c:v>
                </c:pt>
              </c:strCache>
            </c:strRef>
          </c:tx>
          <c:cat>
            <c:numRef>
              <c:f>Sheet1!$C$88:$I$88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Sheet1!$C$91:$I$91</c:f>
              <c:numCache>
                <c:formatCode>General</c:formatCode>
                <c:ptCount val="7"/>
                <c:pt idx="0">
                  <c:v>524</c:v>
                </c:pt>
                <c:pt idx="1">
                  <c:v>561</c:v>
                </c:pt>
                <c:pt idx="2">
                  <c:v>534</c:v>
                </c:pt>
                <c:pt idx="3">
                  <c:v>546</c:v>
                </c:pt>
                <c:pt idx="4">
                  <c:v>524</c:v>
                </c:pt>
                <c:pt idx="5">
                  <c:v>491</c:v>
                </c:pt>
                <c:pt idx="6">
                  <c:v>536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Sheet1!$B$92</c:f>
              <c:strCache>
                <c:ptCount val="1"/>
                <c:pt idx="0">
                  <c:v>White</c:v>
                </c:pt>
              </c:strCache>
            </c:strRef>
          </c:tx>
          <c:cat>
            <c:numRef>
              <c:f>Sheet1!$C$88:$I$88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Sheet1!$C$92:$I$92</c:f>
              <c:numCache>
                <c:formatCode>General</c:formatCode>
                <c:ptCount val="7"/>
                <c:pt idx="0">
                  <c:v>564</c:v>
                </c:pt>
                <c:pt idx="1">
                  <c:v>570</c:v>
                </c:pt>
                <c:pt idx="2">
                  <c:v>565</c:v>
                </c:pt>
                <c:pt idx="3">
                  <c:v>570</c:v>
                </c:pt>
                <c:pt idx="4">
                  <c:v>566</c:v>
                </c:pt>
                <c:pt idx="5">
                  <c:v>570</c:v>
                </c:pt>
                <c:pt idx="6">
                  <c:v>547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157184"/>
        <c:axId val="212159104"/>
      </c:lineChart>
      <c:catAx>
        <c:axId val="212157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159104"/>
        <c:crosses val="autoZero"/>
        <c:auto val="1"/>
        <c:lblAlgn val="ctr"/>
        <c:lblOffset val="100"/>
        <c:noMultiLvlLbl val="0"/>
      </c:catAx>
      <c:valAx>
        <c:axId val="212159104"/>
        <c:scaling>
          <c:orientation val="minMax"/>
          <c:max val="650"/>
          <c:min val="4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Mean Socre on SAT Math Sections</a:t>
                </a:r>
              </a:p>
            </c:rich>
          </c:tx>
          <c:layout>
            <c:manualLayout>
              <c:xMode val="edge"/>
              <c:yMode val="edge"/>
              <c:x val="3.3333333333333333E-2"/>
              <c:y val="0.190057961504811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2157184"/>
        <c:crosses val="autoZero"/>
        <c:crossBetween val="between"/>
        <c:majorUnit val="25"/>
        <c:minorUnit val="1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African- American</c:v>
                </c:pt>
              </c:strCache>
            </c:strRef>
          </c:tx>
          <c:cat>
            <c:strRef>
              <c:f>Sheet1!$B$6:$D$6</c:f>
              <c:strCache>
                <c:ptCount val="3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0">
                  <c:v>0.22</c:v>
                </c:pt>
                <c:pt idx="1">
                  <c:v>0.25</c:v>
                </c:pt>
                <c:pt idx="2">
                  <c:v>0.26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Sheet1!$A$8</c:f>
              <c:strCache>
                <c:ptCount val="1"/>
                <c:pt idx="0">
                  <c:v>Asian/Pacific Islander</c:v>
                </c:pt>
              </c:strCache>
            </c:strRef>
          </c:tx>
          <c:cat>
            <c:strRef>
              <c:f>Sheet1!$B$6:$D$6</c:f>
              <c:strCache>
                <c:ptCount val="3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</c:strCache>
            </c:strRef>
          </c:cat>
          <c:val>
            <c:numRef>
              <c:f>Sheet1!$B$8:$D$8</c:f>
              <c:numCache>
                <c:formatCode>0%</c:formatCode>
                <c:ptCount val="3"/>
                <c:pt idx="0">
                  <c:v>0.15</c:v>
                </c:pt>
                <c:pt idx="1">
                  <c:v>0.16</c:v>
                </c:pt>
                <c:pt idx="2">
                  <c:v>0.17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Sheet1!$A$9</c:f>
              <c:strCache>
                <c:ptCount val="1"/>
                <c:pt idx="0">
                  <c:v>Hispanic</c:v>
                </c:pt>
              </c:strCache>
            </c:strRef>
          </c:tx>
          <c:cat>
            <c:strRef>
              <c:f>Sheet1!$B$6:$D$6</c:f>
              <c:strCache>
                <c:ptCount val="3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</c:strCache>
            </c:strRef>
          </c:cat>
          <c:val>
            <c:numRef>
              <c:f>Sheet1!$B$9:$D$9</c:f>
              <c:numCache>
                <c:formatCode>0%</c:formatCode>
                <c:ptCount val="3"/>
                <c:pt idx="0">
                  <c:v>0.11</c:v>
                </c:pt>
                <c:pt idx="1">
                  <c:v>0.13</c:v>
                </c:pt>
                <c:pt idx="2">
                  <c:v>0.13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Sheet1!$A$10</c:f>
              <c:strCache>
                <c:ptCount val="1"/>
                <c:pt idx="0">
                  <c:v>Multiracial</c:v>
                </c:pt>
              </c:strCache>
            </c:strRef>
          </c:tx>
          <c:cat>
            <c:strRef>
              <c:f>Sheet1!$B$6:$D$6</c:f>
              <c:strCache>
                <c:ptCount val="3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</c:strCache>
            </c:strRef>
          </c:cat>
          <c:val>
            <c:numRef>
              <c:f>Sheet1!$B$10:$D$10</c:f>
              <c:numCache>
                <c:formatCode>0%</c:formatCode>
                <c:ptCount val="3"/>
                <c:pt idx="0">
                  <c:v>0.04</c:v>
                </c:pt>
                <c:pt idx="1">
                  <c:v>0.04</c:v>
                </c:pt>
                <c:pt idx="2">
                  <c:v>0.04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Sheet1!$A$11</c:f>
              <c:strCache>
                <c:ptCount val="1"/>
                <c:pt idx="0">
                  <c:v>White</c:v>
                </c:pt>
              </c:strCache>
            </c:strRef>
          </c:tx>
          <c:cat>
            <c:strRef>
              <c:f>Sheet1!$B$6:$D$6</c:f>
              <c:strCache>
                <c:ptCount val="3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</c:strCache>
            </c:strRef>
          </c:cat>
          <c:val>
            <c:numRef>
              <c:f>Sheet1!$B$11:$D$11</c:f>
              <c:numCache>
                <c:formatCode>0%</c:formatCode>
                <c:ptCount val="3"/>
                <c:pt idx="0">
                  <c:v>0.48</c:v>
                </c:pt>
                <c:pt idx="1">
                  <c:v>0.42</c:v>
                </c:pt>
                <c:pt idx="2">
                  <c:v>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039616"/>
        <c:axId val="197041536"/>
      </c:lineChart>
      <c:catAx>
        <c:axId val="197039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School Year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97041536"/>
        <c:crosses val="autoZero"/>
        <c:auto val="1"/>
        <c:lblAlgn val="ctr"/>
        <c:lblOffset val="100"/>
        <c:noMultiLvlLbl val="0"/>
      </c:catAx>
      <c:valAx>
        <c:axId val="197041536"/>
        <c:scaling>
          <c:orientation val="minMax"/>
          <c:max val="0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of Student Body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97039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BHS Total SAT Score by Ethnicity</a:t>
            </a:r>
          </a:p>
        </c:rich>
      </c:tx>
      <c:layout/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Sheet1!$A$44</c:f>
              <c:strCache>
                <c:ptCount val="1"/>
                <c:pt idx="0">
                  <c:v>Asian</c:v>
                </c:pt>
              </c:strCache>
            </c:strRef>
          </c:tx>
          <c:marker>
            <c:symbol val="none"/>
          </c:marker>
          <c:cat>
            <c:numRef>
              <c:f>Sheet1!$B$43:$G$43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Sheet1!$B$44:$G$44</c:f>
              <c:numCache>
                <c:formatCode>General</c:formatCode>
                <c:ptCount val="6"/>
                <c:pt idx="0">
                  <c:v>1698</c:v>
                </c:pt>
                <c:pt idx="1">
                  <c:v>1742</c:v>
                </c:pt>
                <c:pt idx="2">
                  <c:v>1715</c:v>
                </c:pt>
                <c:pt idx="3">
                  <c:v>1642</c:v>
                </c:pt>
                <c:pt idx="4">
                  <c:v>1647</c:v>
                </c:pt>
                <c:pt idx="5">
                  <c:v>1700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Sheet1!$A$45</c:f>
              <c:strCache>
                <c:ptCount val="1"/>
                <c:pt idx="0">
                  <c:v>Black</c:v>
                </c:pt>
              </c:strCache>
            </c:strRef>
          </c:tx>
          <c:marker>
            <c:symbol val="none"/>
          </c:marker>
          <c:cat>
            <c:numRef>
              <c:f>Sheet1!$B$43:$G$43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Sheet1!$B$45:$G$45</c:f>
              <c:numCache>
                <c:formatCode>General</c:formatCode>
                <c:ptCount val="6"/>
                <c:pt idx="0">
                  <c:v>1435</c:v>
                </c:pt>
                <c:pt idx="1">
                  <c:v>1486</c:v>
                </c:pt>
                <c:pt idx="2">
                  <c:v>1450</c:v>
                </c:pt>
                <c:pt idx="3">
                  <c:v>1457</c:v>
                </c:pt>
                <c:pt idx="4">
                  <c:v>1486</c:v>
                </c:pt>
                <c:pt idx="5">
                  <c:v>1432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Sheet1!$A$46</c:f>
              <c:strCache>
                <c:ptCount val="1"/>
                <c:pt idx="0">
                  <c:v>Hispanic</c:v>
                </c:pt>
              </c:strCache>
            </c:strRef>
          </c:tx>
          <c:marker>
            <c:symbol val="none"/>
          </c:marker>
          <c:cat>
            <c:numRef>
              <c:f>Sheet1!$B$43:$G$43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Sheet1!$B$46:$G$46</c:f>
              <c:numCache>
                <c:formatCode>General</c:formatCode>
                <c:ptCount val="6"/>
                <c:pt idx="0">
                  <c:v>1544</c:v>
                </c:pt>
                <c:pt idx="1">
                  <c:v>1616</c:v>
                </c:pt>
                <c:pt idx="2">
                  <c:v>1474</c:v>
                </c:pt>
                <c:pt idx="3">
                  <c:v>1569</c:v>
                </c:pt>
                <c:pt idx="4">
                  <c:v>1486</c:v>
                </c:pt>
                <c:pt idx="5">
                  <c:v>1432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Sheet1!$A$47</c:f>
              <c:strCache>
                <c:ptCount val="1"/>
                <c:pt idx="0">
                  <c:v>White</c:v>
                </c:pt>
              </c:strCache>
            </c:strRef>
          </c:tx>
          <c:marker>
            <c:symbol val="none"/>
          </c:marker>
          <c:cat>
            <c:numRef>
              <c:f>Sheet1!$B$43:$G$43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Sheet1!$B$47:$G$47</c:f>
              <c:numCache>
                <c:formatCode>General</c:formatCode>
                <c:ptCount val="6"/>
                <c:pt idx="0">
                  <c:v>1653</c:v>
                </c:pt>
                <c:pt idx="1">
                  <c:v>1666</c:v>
                </c:pt>
                <c:pt idx="2">
                  <c:v>1639</c:v>
                </c:pt>
                <c:pt idx="3">
                  <c:v>1661</c:v>
                </c:pt>
                <c:pt idx="4">
                  <c:v>1671</c:v>
                </c:pt>
                <c:pt idx="5">
                  <c:v>1628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550336"/>
        <c:axId val="183552256"/>
      </c:lineChart>
      <c:catAx>
        <c:axId val="183550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3552256"/>
        <c:crosses val="autoZero"/>
        <c:auto val="1"/>
        <c:lblAlgn val="ctr"/>
        <c:lblOffset val="100"/>
        <c:noMultiLvlLbl val="0"/>
      </c:catAx>
      <c:valAx>
        <c:axId val="183552256"/>
        <c:scaling>
          <c:orientation val="minMax"/>
          <c:max val="1800"/>
          <c:min val="14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 Score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3550336"/>
        <c:crosses val="autoZero"/>
        <c:crossBetween val="between"/>
        <c:minorUnit val="5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Yearly Comparison of BHS </a:t>
            </a:r>
          </a:p>
          <a:p>
            <a:pPr>
              <a:defRPr/>
            </a:pPr>
            <a:r>
              <a:rPr lang="en-US"/>
              <a:t>ACT Composite Score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Sheet1!$B$49</c:f>
              <c:strCache>
                <c:ptCount val="1"/>
                <c:pt idx="0">
                  <c:v>Black</c:v>
                </c:pt>
              </c:strCache>
            </c:strRef>
          </c:tx>
          <c:cat>
            <c:numRef>
              <c:f>Sheet1!$A$50:$A$54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Sheet1!$B$50:$B$54</c:f>
              <c:numCache>
                <c:formatCode>General</c:formatCode>
                <c:ptCount val="5"/>
                <c:pt idx="0">
                  <c:v>21.3</c:v>
                </c:pt>
                <c:pt idx="1">
                  <c:v>21</c:v>
                </c:pt>
                <c:pt idx="2">
                  <c:v>20.9</c:v>
                </c:pt>
                <c:pt idx="3">
                  <c:v>21.1</c:v>
                </c:pt>
                <c:pt idx="4">
                  <c:v>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303936"/>
        <c:axId val="164397440"/>
      </c:lineChart>
      <c:catAx>
        <c:axId val="159303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4397440"/>
        <c:crosses val="autoZero"/>
        <c:auto val="1"/>
        <c:lblAlgn val="ctr"/>
        <c:lblOffset val="100"/>
        <c:noMultiLvlLbl val="0"/>
      </c:catAx>
      <c:valAx>
        <c:axId val="1643974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Composite Score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93039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Composite Score by Ethnicity</a:t>
            </a:r>
          </a:p>
        </c:rich>
      </c:tx>
      <c:layout/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Sheet1!$B$49</c:f>
              <c:strCache>
                <c:ptCount val="1"/>
                <c:pt idx="0">
                  <c:v>Black</c:v>
                </c:pt>
              </c:strCache>
            </c:strRef>
          </c:tx>
          <c:cat>
            <c:numRef>
              <c:f>Sheet1!$A$50:$A$54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Sheet1!$B$50:$B$54</c:f>
              <c:numCache>
                <c:formatCode>General</c:formatCode>
                <c:ptCount val="5"/>
                <c:pt idx="0">
                  <c:v>21.3</c:v>
                </c:pt>
                <c:pt idx="1">
                  <c:v>21</c:v>
                </c:pt>
                <c:pt idx="2">
                  <c:v>20.9</c:v>
                </c:pt>
                <c:pt idx="3">
                  <c:v>21.1</c:v>
                </c:pt>
                <c:pt idx="4">
                  <c:v>20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Sheet1!$C$49</c:f>
              <c:strCache>
                <c:ptCount val="1"/>
                <c:pt idx="0">
                  <c:v>White</c:v>
                </c:pt>
              </c:strCache>
            </c:strRef>
          </c:tx>
          <c:cat>
            <c:numRef>
              <c:f>Sheet1!$A$50:$A$54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Sheet1!$C$50:$C$54</c:f>
              <c:numCache>
                <c:formatCode>General</c:formatCode>
                <c:ptCount val="5"/>
                <c:pt idx="0">
                  <c:v>24.7</c:v>
                </c:pt>
                <c:pt idx="1">
                  <c:v>24.8</c:v>
                </c:pt>
                <c:pt idx="2">
                  <c:v>24.2</c:v>
                </c:pt>
                <c:pt idx="3">
                  <c:v>24.8</c:v>
                </c:pt>
                <c:pt idx="4">
                  <c:v>23.8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Sheet1!$D$49</c:f>
              <c:strCache>
                <c:ptCount val="1"/>
                <c:pt idx="0">
                  <c:v>Hispanic</c:v>
                </c:pt>
              </c:strCache>
            </c:strRef>
          </c:tx>
          <c:cat>
            <c:numRef>
              <c:f>Sheet1!$A$50:$A$54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Sheet1!$D$50:$D$54</c:f>
              <c:numCache>
                <c:formatCode>General</c:formatCode>
                <c:ptCount val="5"/>
                <c:pt idx="0">
                  <c:v>22.2</c:v>
                </c:pt>
                <c:pt idx="1">
                  <c:v>23.2</c:v>
                </c:pt>
                <c:pt idx="2">
                  <c:v>22.1</c:v>
                </c:pt>
                <c:pt idx="3">
                  <c:v>20.7</c:v>
                </c:pt>
                <c:pt idx="4">
                  <c:v>20.399999999999999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Sheet1!$E$49</c:f>
              <c:strCache>
                <c:ptCount val="1"/>
                <c:pt idx="0">
                  <c:v>Asian</c:v>
                </c:pt>
              </c:strCache>
            </c:strRef>
          </c:tx>
          <c:cat>
            <c:numRef>
              <c:f>Sheet1!$A$50:$A$54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Sheet1!$E$50:$E$54</c:f>
              <c:numCache>
                <c:formatCode>General</c:formatCode>
                <c:ptCount val="5"/>
                <c:pt idx="0">
                  <c:v>25.1</c:v>
                </c:pt>
                <c:pt idx="1">
                  <c:v>24.5</c:v>
                </c:pt>
                <c:pt idx="2">
                  <c:v>25.3</c:v>
                </c:pt>
                <c:pt idx="3">
                  <c:v>24.9</c:v>
                </c:pt>
                <c:pt idx="4">
                  <c:v>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324352"/>
        <c:axId val="192326272"/>
      </c:lineChart>
      <c:catAx>
        <c:axId val="192324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2326272"/>
        <c:crosses val="autoZero"/>
        <c:auto val="1"/>
        <c:lblAlgn val="ctr"/>
        <c:lblOffset val="100"/>
        <c:noMultiLvlLbl val="0"/>
      </c:catAx>
      <c:valAx>
        <c:axId val="192326272"/>
        <c:scaling>
          <c:orientation val="minMax"/>
          <c:max val="26"/>
          <c:min val="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Composite Score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2324352"/>
        <c:crosses val="autoZero"/>
        <c:crossBetween val="between"/>
        <c:minorUnit val="0.5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 smtClean="0"/>
              <a:t>Yearly Comparison</a:t>
            </a:r>
            <a:r>
              <a:rPr lang="en-US" sz="1200" baseline="0" dirty="0" smtClean="0"/>
              <a:t> of Number of Student and Tests Taken</a:t>
            </a:r>
            <a:endParaRPr lang="en-US" sz="1200" dirty="0"/>
          </a:p>
        </c:rich>
      </c:tx>
      <c:layout>
        <c:manualLayout>
          <c:xMode val="edge"/>
          <c:yMode val="edge"/>
          <c:x val="0.13479624690583031"/>
          <c:y val="0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Total # Tests</c:v>
                </c:pt>
              </c:strCache>
            </c:strRef>
          </c:tx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991</c:v>
                </c:pt>
                <c:pt idx="1">
                  <c:v>1002</c:v>
                </c:pt>
                <c:pt idx="2">
                  <c:v>1131</c:v>
                </c:pt>
                <c:pt idx="3">
                  <c:v>1291</c:v>
                </c:pt>
                <c:pt idx="4">
                  <c:v>1611</c:v>
                </c:pt>
                <c:pt idx="5">
                  <c:v>1916</c:v>
                </c:pt>
                <c:pt idx="6">
                  <c:v>2242</c:v>
                </c:pt>
                <c:pt idx="7">
                  <c:v>2120</c:v>
                </c:pt>
                <c:pt idx="8">
                  <c:v>2311</c:v>
                </c:pt>
                <c:pt idx="9">
                  <c:v>2316</c:v>
                </c:pt>
                <c:pt idx="10">
                  <c:v>2331</c:v>
                </c:pt>
                <c:pt idx="11">
                  <c:v>2327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065408"/>
        <c:axId val="20006848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# Students</c:v>
                </c:pt>
              </c:strCache>
            </c:strRef>
          </c:tx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433</c:v>
                </c:pt>
                <c:pt idx="1">
                  <c:v>547</c:v>
                </c:pt>
                <c:pt idx="2">
                  <c:v>580</c:v>
                </c:pt>
                <c:pt idx="3">
                  <c:v>628</c:v>
                </c:pt>
                <c:pt idx="4">
                  <c:v>724</c:v>
                </c:pt>
                <c:pt idx="5">
                  <c:v>893</c:v>
                </c:pt>
                <c:pt idx="6">
                  <c:v>1003</c:v>
                </c:pt>
                <c:pt idx="7">
                  <c:v>1066</c:v>
                </c:pt>
                <c:pt idx="8">
                  <c:v>1108</c:v>
                </c:pt>
                <c:pt idx="9">
                  <c:v>1138</c:v>
                </c:pt>
                <c:pt idx="10">
                  <c:v>1165</c:v>
                </c:pt>
                <c:pt idx="11">
                  <c:v>1176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065408"/>
        <c:axId val="200068480"/>
      </c:lineChart>
      <c:catAx>
        <c:axId val="20006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200068480"/>
        <c:crosses val="autoZero"/>
        <c:auto val="1"/>
        <c:lblAlgn val="ctr"/>
        <c:lblOffset val="100"/>
        <c:noMultiLvlLbl val="0"/>
      </c:catAx>
      <c:valAx>
        <c:axId val="200068480"/>
        <c:scaling>
          <c:orientation val="minMax"/>
          <c:max val="2500"/>
          <c:min val="4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000654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Score Distribution for 2015</a:t>
            </a:r>
            <a:endParaRPr lang="en-US" sz="14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Score 1</c:v>
                </c:pt>
                <c:pt idx="1">
                  <c:v>Score 2</c:v>
                </c:pt>
                <c:pt idx="2">
                  <c:v>Score 3</c:v>
                </c:pt>
                <c:pt idx="3">
                  <c:v>Score 4</c:v>
                </c:pt>
                <c:pt idx="4">
                  <c:v>Score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188</c:v>
                </c:pt>
                <c:pt idx="1">
                  <c:v>410</c:v>
                </c:pt>
                <c:pt idx="2">
                  <c:v>649</c:v>
                </c:pt>
                <c:pt idx="3">
                  <c:v>645</c:v>
                </c:pt>
                <c:pt idx="4">
                  <c:v>435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effectLst/>
              </a:rPr>
              <a:t>Score Comparison by Ethnicity</a:t>
            </a:r>
            <a:endParaRPr lang="en-US" sz="140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for 2015</a:t>
            </a:r>
            <a:endParaRPr lang="en-US" sz="14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# Tests</c:v>
                </c:pt>
              </c:strCache>
            </c:strRef>
          </c:tx>
          <c:dLbls>
            <c:dLbl>
              <c:idx val="0"/>
              <c:layout>
                <c:manualLayout>
                  <c:x val="0.23322324049943968"/>
                  <c:y val="2.691162341873200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4153241185546659"/>
                  <c:y val="-5.918651120198171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20932627297678719"/>
                  <c:y val="5.237086457889354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24134448322630142"/>
                  <c:y val="-4.178113408196077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7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Sheet1!$A$2:$A$10</c:f>
              <c:strCache>
                <c:ptCount val="9"/>
                <c:pt idx="0">
                  <c:v>Amer Indian/ Alaska Native</c:v>
                </c:pt>
                <c:pt idx="1">
                  <c:v>Asian</c:v>
                </c:pt>
                <c:pt idx="2">
                  <c:v>Black</c:v>
                </c:pt>
                <c:pt idx="3">
                  <c:v>Mexican or Mex Amer</c:v>
                </c:pt>
                <c:pt idx="4">
                  <c:v>Puerto Rican</c:v>
                </c:pt>
                <c:pt idx="5">
                  <c:v>Other Hispanic/Latino</c:v>
                </c:pt>
                <c:pt idx="6">
                  <c:v>White</c:v>
                </c:pt>
                <c:pt idx="7">
                  <c:v>Other</c:v>
                </c:pt>
                <c:pt idx="8">
                  <c:v>No Response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</c:v>
                </c:pt>
                <c:pt idx="1">
                  <c:v>720</c:v>
                </c:pt>
                <c:pt idx="2">
                  <c:v>375</c:v>
                </c:pt>
                <c:pt idx="3">
                  <c:v>65</c:v>
                </c:pt>
                <c:pt idx="4">
                  <c:v>14</c:v>
                </c:pt>
                <c:pt idx="5">
                  <c:v>93</c:v>
                </c:pt>
                <c:pt idx="6">
                  <c:v>978</c:v>
                </c:pt>
                <c:pt idx="7">
                  <c:v>67</c:v>
                </c:pt>
                <c:pt idx="8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>
                <a:effectLst/>
              </a:rPr>
              <a:t>Score Comparison by Fee Reduction</a:t>
            </a:r>
            <a:endParaRPr lang="en-US" sz="120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smtClean="0"/>
              <a:t>for 2015</a:t>
            </a:r>
            <a:endParaRPr lang="en-US" sz="1200" dirty="0"/>
          </a:p>
        </c:rich>
      </c:tx>
      <c:layout>
        <c:manualLayout>
          <c:xMode val="edge"/>
          <c:yMode val="edge"/>
          <c:x val="0.22407934127148627"/>
          <c:y val="0.10714285714285714"/>
        </c:manualLayout>
      </c:layout>
      <c:overlay val="0"/>
    </c:title>
    <c:autoTitleDeleted val="0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# Students</c:v>
                </c:pt>
              </c:strCache>
            </c:strRef>
          </c:tx>
          <c:dLbls>
            <c:dLbl>
              <c:idx val="0"/>
              <c:layout>
                <c:manualLayout>
                  <c:x val="0.41852625136465155"/>
                  <c:y val="0.1500707724034495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0431167424257732"/>
                  <c:y val="-5.903027746531683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No Fee Reduction</c:v>
                </c:pt>
                <c:pt idx="1">
                  <c:v>Fee Reduction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927</c:v>
                </c:pt>
                <c:pt idx="1">
                  <c:v>249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/>
      </c:ofPieChart>
      <c:pieChart>
        <c:varyColors val="1"/>
        <c:ser>
          <c:idx val="1"/>
          <c:order val="1"/>
          <c:tx>
            <c:strRef>
              <c:f>Sheet1!$C$1</c:f>
              <c:strCache>
                <c:ptCount val="1"/>
                <c:pt idx="0">
                  <c:v>Total # Tests</c:v>
                </c:pt>
              </c:strCache>
            </c:strRef>
          </c:tx>
          <c:dLbls>
            <c:dLbl>
              <c:idx val="0"/>
              <c:layout>
                <c:manualLayout>
                  <c:x val="-0.11507272125060528"/>
                  <c:y val="-0.196123922009748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No Fee Reduction</c:v>
                </c:pt>
                <c:pt idx="1">
                  <c:v>Fee Reduction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1856</c:v>
                </c:pt>
                <c:pt idx="1">
                  <c:v>471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0.66458</cdr:x>
      <cdr:y>0.25347</cdr:y>
    </cdr:from>
    <cdr:to>
      <cdr:x>1</cdr:x>
      <cdr:y>0.37153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38475" y="695325"/>
          <a:ext cx="15335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Ethnicity</a:t>
          </a:r>
          <a:r>
            <a:rPr lang="en-US" sz="1100" baseline="0"/>
            <a:t> percentages </a:t>
          </a:r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0.66458</cdr:x>
      <cdr:y>0.22222</cdr:y>
    </cdr:from>
    <cdr:to>
      <cdr:x>1</cdr:x>
      <cdr:y>0.34028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38460" y="609600"/>
          <a:ext cx="1533540" cy="323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Ethnicity</a:t>
          </a:r>
          <a:r>
            <a:rPr lang="en-US" sz="1100" baseline="0" dirty="0"/>
            <a:t> percentages 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72467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slide" Target="slide14.xml"/><Relationship Id="rId4" Type="http://schemas.openxmlformats.org/officeDocument/2006/relationships/slide" Target="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3.xlsx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Data Overview</a:t>
            </a:r>
          </a:p>
          <a:p>
            <a:pPr lvl="0">
              <a:spcBef>
                <a:spcPts val="0"/>
              </a:spcBef>
              <a:buNone/>
            </a:pPr>
            <a:r>
              <a:rPr lang="en" sz="3600" dirty="0"/>
              <a:t>Brookwood High School </a:t>
            </a:r>
            <a:r>
              <a:rPr lang="en" sz="3600" dirty="0" smtClean="0"/>
              <a:t>2015-2016</a:t>
            </a:r>
            <a:br>
              <a:rPr lang="en" sz="3600" dirty="0" smtClean="0"/>
            </a:br>
            <a:r>
              <a:rPr lang="en" sz="3600" dirty="0" smtClean="0"/>
              <a:t> </a:t>
            </a:r>
            <a:endParaRPr lang="en" sz="3600" dirty="0"/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Intended for Brookwood faculty and staff</a:t>
            </a:r>
          </a:p>
          <a:p>
            <a:pPr lvl="0" rtl="0">
              <a:spcBef>
                <a:spcPts val="0"/>
              </a:spcBef>
              <a:buNone/>
            </a:pP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lang="en" dirty="0" smtClean="0"/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Ashley </a:t>
            </a:r>
            <a:r>
              <a:rPr lang="en" dirty="0"/>
              <a:t>Allgood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KSU -Dr. Sherri Campbell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ITEC 7305 - Spring 2016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7425" y="2789125"/>
            <a:ext cx="2174800" cy="20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BHS Total Score Breakdown</a:t>
            </a:r>
            <a:endParaRPr lang="en-US" dirty="0"/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19350"/>
            <a:ext cx="3785552" cy="107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hape 10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dirty="0" smtClean="0"/>
              <a:t>Total</a:t>
            </a:r>
          </a:p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283907"/>
              </p:ext>
            </p:extLst>
          </p:nvPr>
        </p:nvGraphicFramePr>
        <p:xfrm>
          <a:off x="4419600" y="18859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9100" y="259499"/>
            <a:ext cx="2220000" cy="104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5386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mtClean="0"/>
              <a:t>Comparison of SAT Scores</a:t>
            </a:r>
            <a:endParaRPr lang="en"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152400" y="1919074"/>
            <a:ext cx="4800600" cy="27167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+mj-lt"/>
              </a:rPr>
              <a:t>School, County, State, and National Averages, 2014-2015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66950"/>
            <a:ext cx="33718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1950"/>
            <a:ext cx="221932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59942"/>
            <a:ext cx="12287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75135" y="1809750"/>
            <a:ext cx="3270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Brookwood Rank</a:t>
            </a:r>
          </a:p>
          <a:p>
            <a:pPr algn="ctr"/>
            <a:r>
              <a:rPr lang="en-US" dirty="0" smtClean="0"/>
              <a:t> within Gwinnett County by </a:t>
            </a:r>
            <a:r>
              <a:rPr lang="en-US" dirty="0"/>
              <a:t>Total Score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Brookwood ACT Score</a:t>
            </a:r>
            <a:endParaRPr lang="en-US"/>
          </a:p>
        </p:txBody>
      </p:sp>
      <p:pic>
        <p:nvPicPr>
          <p:cNvPr id="6" name="Shape 9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39100" y="259499"/>
            <a:ext cx="2220000" cy="104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66950"/>
            <a:ext cx="3825010" cy="205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730573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Yearly Comparison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02151"/>
              </p:ext>
            </p:extLst>
          </p:nvPr>
        </p:nvGraphicFramePr>
        <p:xfrm>
          <a:off x="4343400" y="19231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404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BHS ACT Score Breakdown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2343150"/>
            <a:ext cx="382438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 txBox="1">
            <a:spLocks noGrp="1"/>
          </p:cNvSpPr>
          <p:nvPr>
            <p:ph type="body" idx="1"/>
          </p:nvPr>
        </p:nvSpPr>
        <p:spPr>
          <a:xfrm>
            <a:off x="460950" y="1735611"/>
            <a:ext cx="8222100" cy="271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Yearly Comparison of Average Composite Score by Race/Ethnicity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106318"/>
              </p:ext>
            </p:extLst>
          </p:nvPr>
        </p:nvGraphicFramePr>
        <p:xfrm>
          <a:off x="4343400" y="2343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9100" y="259499"/>
            <a:ext cx="2220000" cy="104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450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Brookwood </a:t>
            </a:r>
            <a:br>
              <a:rPr lang="en-US" smtClean="0"/>
            </a:br>
            <a:r>
              <a:rPr lang="en-US" smtClean="0"/>
              <a:t>ACT Scores 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5573"/>
            <a:ext cx="4118264" cy="333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198" y="2221528"/>
            <a:ext cx="378325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5465" y="1913751"/>
            <a:ext cx="4276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2015 School, County, State, and National </a:t>
            </a:r>
            <a:r>
              <a:rPr lang="en-US" smtClean="0"/>
              <a:t>Averages</a:t>
            </a:r>
            <a:endParaRPr lang="en-US"/>
          </a:p>
        </p:txBody>
      </p:sp>
      <p:pic>
        <p:nvPicPr>
          <p:cNvPr id="9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9100" y="259499"/>
            <a:ext cx="2220000" cy="1044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rot="16200000">
            <a:off x="-456491" y="3140976"/>
            <a:ext cx="1567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Composite Score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95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Brookwood AP Test Scores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2728500" cy="271675"/>
          </a:xfrm>
        </p:spPr>
        <p:txBody>
          <a:bodyPr/>
          <a:lstStyle/>
          <a:p>
            <a:r>
              <a:rPr lang="en-US" sz="1400" smtClean="0">
                <a:latin typeface="+mn-lt"/>
              </a:rPr>
              <a:t>Yearly Comparison</a:t>
            </a:r>
            <a:endParaRPr lang="en-US" sz="1400">
              <a:latin typeface="+mn-lt"/>
            </a:endParaRPr>
          </a:p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2190750"/>
            <a:ext cx="3448272" cy="271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96115962"/>
              </p:ext>
            </p:extLst>
          </p:nvPr>
        </p:nvGraphicFramePr>
        <p:xfrm>
          <a:off x="4648200" y="1885041"/>
          <a:ext cx="3619307" cy="302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5750"/>
            <a:ext cx="221932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47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609" y="762611"/>
            <a:ext cx="8222100" cy="767700"/>
          </a:xfrm>
        </p:spPr>
        <p:txBody>
          <a:bodyPr/>
          <a:lstStyle/>
          <a:p>
            <a:r>
              <a:rPr lang="en-US"/>
              <a:t>Brookwood </a:t>
            </a:r>
            <a:r>
              <a:rPr lang="en-US" smtClean="0"/>
              <a:t>AP Score Distribution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900" y="1919075"/>
            <a:ext cx="3795300" cy="500275"/>
          </a:xfrm>
        </p:spPr>
        <p:txBody>
          <a:bodyPr/>
          <a:lstStyle/>
          <a:p>
            <a:r>
              <a:rPr lang="en-US" sz="1400">
                <a:latin typeface="+mn-lt"/>
              </a:rPr>
              <a:t>% of Total Exams Receiving Each Score Point</a:t>
            </a:r>
            <a:endParaRPr lang="en-US" sz="1400" dirty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66950"/>
            <a:ext cx="3919537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16920791"/>
              </p:ext>
            </p:extLst>
          </p:nvPr>
        </p:nvGraphicFramePr>
        <p:xfrm>
          <a:off x="5105400" y="1962150"/>
          <a:ext cx="367665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0" y="470535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# of tests taken – 2,327</a:t>
            </a:r>
            <a:endParaRPr lang="en-US"/>
          </a:p>
        </p:txBody>
      </p:sp>
      <p:pic>
        <p:nvPicPr>
          <p:cNvPr id="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9100" y="259499"/>
            <a:ext cx="2220000" cy="104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26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Brookwood AP Score Subgroup </a:t>
            </a:r>
            <a:br>
              <a:rPr lang="en-US" smtClean="0"/>
            </a:br>
            <a:r>
              <a:rPr lang="en-US" smtClean="0"/>
              <a:t>Breakdown: Ethnicity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733550"/>
            <a:ext cx="2743200" cy="271675"/>
          </a:xfrm>
        </p:spPr>
        <p:txBody>
          <a:bodyPr/>
          <a:lstStyle/>
          <a:p>
            <a:r>
              <a:rPr lang="en-US" sz="1400" dirty="0" smtClean="0">
                <a:latin typeface="+mj-lt"/>
              </a:rPr>
              <a:t>Score Comparison by Ethnicity</a:t>
            </a:r>
            <a:endParaRPr lang="en-US" sz="1400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010302"/>
              </p:ext>
            </p:extLst>
          </p:nvPr>
        </p:nvGraphicFramePr>
        <p:xfrm>
          <a:off x="1905000" y="2114550"/>
          <a:ext cx="2253498" cy="2709864"/>
        </p:xfrm>
        <a:graphic>
          <a:graphicData uri="http://schemas.openxmlformats.org/drawingml/2006/table">
            <a:tbl>
              <a:tblPr firstRow="1" firstCol="1" bandRow="1"/>
              <a:tblGrid>
                <a:gridCol w="1044918"/>
                <a:gridCol w="604290"/>
                <a:gridCol w="604290"/>
              </a:tblGrid>
              <a:tr h="330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323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 # Tests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323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Mean Score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3230"/>
                    </a:solidFill>
                  </a:tcPr>
                </a:tc>
              </a:tr>
              <a:tr h="3304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Amer Indian/ Alaska Native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323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D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DCD"/>
                    </a:solidFill>
                  </a:tcPr>
                </a:tc>
              </a:tr>
              <a:tr h="2077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Asian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323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8"/>
                    </a:solidFill>
                  </a:tcPr>
                </a:tc>
              </a:tr>
              <a:tr h="3493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Black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323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D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DCD"/>
                    </a:solidFill>
                  </a:tcPr>
                </a:tc>
              </a:tr>
              <a:tr h="3304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Mexican or Mex Amer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323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8"/>
                    </a:solidFill>
                  </a:tcPr>
                </a:tc>
              </a:tr>
              <a:tr h="2077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Puerto Rican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323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D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DCD"/>
                    </a:solidFill>
                  </a:tcPr>
                </a:tc>
              </a:tr>
              <a:tr h="3304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Other Hispanic/Latino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323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8"/>
                    </a:solidFill>
                  </a:tcPr>
                </a:tc>
              </a:tr>
              <a:tr h="2077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White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323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D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DCD"/>
                    </a:solidFill>
                  </a:tcPr>
                </a:tc>
              </a:tr>
              <a:tr h="2077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Other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323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8"/>
                    </a:solidFill>
                  </a:tcPr>
                </a:tc>
              </a:tr>
              <a:tr h="2077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No Response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323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D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DC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528713007"/>
              </p:ext>
            </p:extLst>
          </p:nvPr>
        </p:nvGraphicFramePr>
        <p:xfrm>
          <a:off x="4495800" y="1885950"/>
          <a:ext cx="4328771" cy="2843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9100" y="259499"/>
            <a:ext cx="2220000" cy="104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30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Brookwood </a:t>
            </a:r>
            <a:r>
              <a:rPr lang="en-US" smtClean="0"/>
              <a:t>AP </a:t>
            </a:r>
            <a:r>
              <a:rPr lang="en-US"/>
              <a:t>Score Subgroup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Breakdown: Gender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82160"/>
            <a:ext cx="3611490" cy="133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29" y="2038351"/>
            <a:ext cx="3466942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79122" y="2064810"/>
            <a:ext cx="2777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Score Comparison by Gender</a:t>
            </a:r>
            <a:endParaRPr lang="en-US" sz="1400" dirty="0"/>
          </a:p>
        </p:txBody>
      </p:sp>
      <p:pic>
        <p:nvPicPr>
          <p:cNvPr id="8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9100" y="259499"/>
            <a:ext cx="2220000" cy="104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293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Brookwood </a:t>
            </a:r>
            <a:r>
              <a:rPr lang="en-US" smtClean="0"/>
              <a:t>AP </a:t>
            </a:r>
            <a:r>
              <a:rPr lang="en-US"/>
              <a:t>Score Subgroup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Breakdown</a:t>
            </a:r>
            <a:r>
              <a:rPr lang="en-US"/>
              <a:t>: </a:t>
            </a:r>
            <a:r>
              <a:rPr lang="en-US" smtClean="0"/>
              <a:t>Fee Reduction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76550"/>
            <a:ext cx="282257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2568773"/>
            <a:ext cx="33169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/>
              <a:t>Score Comparison by Fee Reduction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06184373"/>
              </p:ext>
            </p:extLst>
          </p:nvPr>
        </p:nvGraphicFramePr>
        <p:xfrm>
          <a:off x="4343400" y="2343150"/>
          <a:ext cx="4404971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9100" y="259499"/>
            <a:ext cx="2220000" cy="104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92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Our Story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dirty="0" smtClean="0"/>
              <a:t>The </a:t>
            </a:r>
            <a:r>
              <a:rPr lang="en" dirty="0"/>
              <a:t>purpose of reviewing data is to determine the story of our school.  By reviewing the change in data over the years, we </a:t>
            </a:r>
            <a:r>
              <a:rPr lang="en" dirty="0" smtClean="0"/>
              <a:t>can observe trends in demographics and performance, which can guide our instruction, staff development program, and </a:t>
            </a:r>
            <a:r>
              <a:rPr lang="en-US" dirty="0" smtClean="0"/>
              <a:t>initiatives</a:t>
            </a:r>
            <a:r>
              <a:rPr lang="en" dirty="0" smtClean="0"/>
              <a:t>.  </a:t>
            </a:r>
            <a:endParaRPr lang="en" dirty="0"/>
          </a:p>
          <a:p>
            <a:pPr lvl="0"/>
            <a:r>
              <a:rPr lang="en" dirty="0" smtClean="0"/>
              <a:t>As we review this data, note the performance of our population subgroups.  We will discuss our observations at the end of the presentation.  </a:t>
            </a:r>
            <a:endParaRPr lang="en" dirty="0"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9100" y="259499"/>
            <a:ext cx="2220000" cy="104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Brookwood </a:t>
            </a:r>
            <a:r>
              <a:rPr lang="en-US" dirty="0" smtClean="0"/>
              <a:t>Comparison </a:t>
            </a:r>
            <a:br>
              <a:rPr lang="en-US" dirty="0" smtClean="0"/>
            </a:br>
            <a:r>
              <a:rPr lang="en-US" dirty="0" smtClean="0"/>
              <a:t>of AP Scores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786" y="2266950"/>
            <a:ext cx="58705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1943100"/>
            <a:ext cx="47180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1950"/>
            <a:ext cx="221932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90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Strengths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2" action="ppaction://hlinksldjump"/>
              </a:rPr>
              <a:t>Ever increasing CCRPI Score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3" action="ppaction://hlinksldjump"/>
              </a:rPr>
              <a:t>Successful AP program – higher number of participants and higher test scores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4" action="ppaction://hlinksldjump"/>
              </a:rPr>
              <a:t>Consistent ranking in top 5 scores in district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5" action="ppaction://hlinksldjump"/>
              </a:rPr>
              <a:t>Constantly scoring above the State averages!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1950"/>
            <a:ext cx="221932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226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Opportunity for improvement: </a:t>
            </a:r>
            <a:br>
              <a:rPr lang="en" dirty="0" smtClean="0"/>
            </a:br>
            <a:r>
              <a:rPr lang="en" dirty="0" smtClean="0"/>
              <a:t>Math</a:t>
            </a:r>
            <a:endParaRPr lang="en" dirty="0"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Struggles in Math are seen throughout standardized tests, especially in </a:t>
            </a:r>
            <a:r>
              <a:rPr lang="en" u="sng" dirty="0" smtClean="0"/>
              <a:t>subgroups</a:t>
            </a:r>
            <a:r>
              <a:rPr lang="en" dirty="0" smtClean="0"/>
              <a:t>. This weakness is most obvious in </a:t>
            </a:r>
          </a:p>
          <a:p>
            <a:pPr marL="285750" lvl="0" indent="-285750" rtl="0">
              <a:spcBef>
                <a:spcPts val="0"/>
              </a:spcBef>
              <a:buFont typeface="Arial" pitchFamily="34" charset="0"/>
              <a:buChar char="•"/>
            </a:pPr>
            <a:r>
              <a:rPr lang="en" dirty="0" smtClean="0"/>
              <a:t> End of Course Tests</a:t>
            </a:r>
          </a:p>
          <a:p>
            <a:pPr marL="285750" lvl="0" indent="-285750" rtl="0">
              <a:spcBef>
                <a:spcPts val="0"/>
              </a:spcBef>
              <a:buFont typeface="Arial" pitchFamily="34" charset="0"/>
              <a:buChar char="•"/>
            </a:pPr>
            <a:r>
              <a:rPr lang="en" dirty="0" smtClean="0"/>
              <a:t>10</a:t>
            </a:r>
            <a:r>
              <a:rPr lang="en" baseline="30000" dirty="0" smtClean="0"/>
              <a:t>th</a:t>
            </a:r>
            <a:r>
              <a:rPr lang="en" dirty="0" smtClean="0"/>
              <a:t> grade PSAT scores</a:t>
            </a:r>
          </a:p>
          <a:p>
            <a:pPr marL="285750" lvl="0" indent="-285750" rtl="0">
              <a:spcBef>
                <a:spcPts val="0"/>
              </a:spcBef>
              <a:buFont typeface="Arial" pitchFamily="34" charset="0"/>
              <a:buChar char="•"/>
            </a:pPr>
            <a:r>
              <a:rPr lang="en" dirty="0" smtClean="0"/>
              <a:t>2015 SAT Scores</a:t>
            </a:r>
            <a:endParaRPr lang="en" dirty="0"/>
          </a:p>
        </p:txBody>
      </p:sp>
      <p:pic>
        <p:nvPicPr>
          <p:cNvPr id="4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9100" y="259499"/>
            <a:ext cx="2220000" cy="104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BHS M</a:t>
            </a:r>
            <a:r>
              <a:rPr lang="en-US" dirty="0" smtClean="0"/>
              <a:t>a</a:t>
            </a:r>
            <a:r>
              <a:rPr lang="en" dirty="0" smtClean="0"/>
              <a:t>th EOC Scores</a:t>
            </a:r>
            <a:endParaRPr lang="en" dirty="0"/>
          </a:p>
        </p:txBody>
      </p:sp>
      <p:pic>
        <p:nvPicPr>
          <p:cNvPr id="4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9100" y="259499"/>
            <a:ext cx="2220000" cy="10443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270783"/>
              </p:ext>
            </p:extLst>
          </p:nvPr>
        </p:nvGraphicFramePr>
        <p:xfrm>
          <a:off x="76200" y="1962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858517"/>
              </p:ext>
            </p:extLst>
          </p:nvPr>
        </p:nvGraphicFramePr>
        <p:xfrm>
          <a:off x="4563701" y="20383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0" y="47949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N.B. the changes in the “Does Not Meet” category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699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BHS 10</a:t>
            </a:r>
            <a:r>
              <a:rPr lang="en-US" baseline="30000" dirty="0" smtClean="0"/>
              <a:t>th</a:t>
            </a:r>
            <a:r>
              <a:rPr lang="en-US" dirty="0" smtClean="0"/>
              <a:t> Grade PSAT Score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33095540"/>
              </p:ext>
            </p:extLst>
          </p:nvPr>
        </p:nvGraphicFramePr>
        <p:xfrm>
          <a:off x="2444437" y="2117527"/>
          <a:ext cx="6172200" cy="25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1582037" y="285235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Math Mean Score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4627661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80975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N.B. – the constant decrease in Math Scores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5750"/>
            <a:ext cx="221932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523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BHS </a:t>
            </a:r>
            <a:r>
              <a:rPr lang="en-US" dirty="0" smtClean="0"/>
              <a:t>SAT Scores for Math</a:t>
            </a:r>
            <a:endParaRPr lang="en" dirty="0"/>
          </a:p>
        </p:txBody>
      </p:sp>
      <p:pic>
        <p:nvPicPr>
          <p:cNvPr id="4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9100" y="259499"/>
            <a:ext cx="2220000" cy="104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4001" y="1885950"/>
            <a:ext cx="4328700" cy="347875"/>
          </a:xfrm>
        </p:spPr>
        <p:txBody>
          <a:bodyPr/>
          <a:lstStyle/>
          <a:p>
            <a:r>
              <a:rPr lang="en-US" dirty="0" smtClean="0"/>
              <a:t>BHS SAT Math Mean Score Over Time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13759"/>
              </p:ext>
            </p:extLst>
          </p:nvPr>
        </p:nvGraphicFramePr>
        <p:xfrm>
          <a:off x="4495800" y="192129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43150"/>
            <a:ext cx="4270301" cy="94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4641033"/>
            <a:ext cx="4038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N.B. the changes in the achievement gaps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2707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0450" y="1962150"/>
            <a:ext cx="4557300" cy="2710200"/>
          </a:xfrm>
        </p:spPr>
        <p:txBody>
          <a:bodyPr/>
          <a:lstStyle/>
          <a:p>
            <a:r>
              <a:rPr lang="en-US" dirty="0" smtClean="0"/>
              <a:t>Even with the ups and downs in the scores, it is obvious that BHS is aiming for excellence.  Let’s use this data to spark a discussion into ways to help all of our students achieve higher levels of performance. </a:t>
            </a:r>
            <a:endParaRPr lang="en-US" dirty="0"/>
          </a:p>
        </p:txBody>
      </p:sp>
      <p:pic>
        <p:nvPicPr>
          <p:cNvPr id="4" name="Shape 9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39100" y="259499"/>
            <a:ext cx="2220000" cy="104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www.brookwoodhighschool.net/Portals/0/EasyDNNRotator/5308/tnyor3h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66950"/>
            <a:ext cx="3505200" cy="164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721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What data surprised you?</a:t>
            </a:r>
          </a:p>
          <a:p>
            <a:r>
              <a:rPr lang="en-US" dirty="0" smtClean="0"/>
              <a:t>2) What are some other opportunities for growth?  </a:t>
            </a:r>
          </a:p>
          <a:p>
            <a:r>
              <a:rPr lang="en-US" dirty="0" smtClean="0"/>
              <a:t>3) The population demographics show an ever growing diverse student body.  Are our classroom practices supporting diversity?  What can we do to foster more culturally diverse practices?</a:t>
            </a:r>
          </a:p>
          <a:p>
            <a:r>
              <a:rPr lang="en-US" dirty="0" smtClean="0"/>
              <a:t>4) How can our cluster work together to close the achievement gaps?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Shape 9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39100" y="259499"/>
            <a:ext cx="2220000" cy="104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58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Current Demographic </a:t>
            </a:r>
            <a:r>
              <a:rPr lang="en" dirty="0"/>
              <a:t>Data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by </a:t>
            </a:r>
            <a:r>
              <a:rPr lang="en" dirty="0"/>
              <a:t>Ethnicity 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9100" y="259499"/>
            <a:ext cx="2220000" cy="10443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17920"/>
              </p:ext>
            </p:extLst>
          </p:nvPr>
        </p:nvGraphicFramePr>
        <p:xfrm>
          <a:off x="2362200" y="18097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Population </a:t>
            </a:r>
            <a:r>
              <a:rPr lang="en" dirty="0" smtClean="0"/>
              <a:t>Changes</a:t>
            </a:r>
            <a:endParaRPr lang="en" dirty="0"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2571750"/>
            <a:ext cx="3185700" cy="16765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N.B. the increasing diversity in out student body. 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9100" y="259499"/>
            <a:ext cx="2220000" cy="10443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725572"/>
              </p:ext>
            </p:extLst>
          </p:nvPr>
        </p:nvGraphicFramePr>
        <p:xfrm>
          <a:off x="3733800" y="18859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Brookwood 2014 CCRPI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2150"/>
            <a:ext cx="3810000" cy="2710200"/>
          </a:xfrm>
        </p:spPr>
        <p:txBody>
          <a:bodyPr/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b="1" i="1" kern="120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87.9 / 100 + 4.9 Challenge Points = 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b="1" i="1" kern="120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92.8</a:t>
            </a:r>
            <a:r>
              <a:rPr lang="en-US" sz="2800" b="1" i="1" kern="120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Total CCRPI Score</a:t>
            </a:r>
            <a:endParaRPr lang="en-US" sz="2800" b="1" i="1" kern="12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09750"/>
            <a:ext cx="4410075" cy="320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9100" y="259499"/>
            <a:ext cx="2220000" cy="104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7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BHS CCRPI Scores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29" y="1885950"/>
            <a:ext cx="5091610" cy="3011460"/>
          </a:xfrm>
          <a:prstGeom prst="rect">
            <a:avLst/>
          </a:prstGeom>
        </p:spPr>
      </p:pic>
      <p:pic>
        <p:nvPicPr>
          <p:cNvPr id="5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9100" y="259499"/>
            <a:ext cx="2220000" cy="104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815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</a:t>
            </a:r>
            <a:r>
              <a:rPr lang="en-US" smtClean="0"/>
              <a:t>Test Scores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AP Exams</a:t>
            </a:r>
            <a:endParaRPr lang="en-US" dirty="0"/>
          </a:p>
        </p:txBody>
      </p:sp>
      <p:pic>
        <p:nvPicPr>
          <p:cNvPr id="4" name="Shape 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39100" y="259499"/>
            <a:ext cx="2220000" cy="104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0242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Brookwood </a:t>
            </a:r>
            <a:r>
              <a:rPr lang="en" smtClean="0"/>
              <a:t>SAT Scores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12876"/>
            <a:ext cx="2819400" cy="318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62150"/>
            <a:ext cx="5634476" cy="282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9100" y="259499"/>
            <a:ext cx="2220000" cy="104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41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Brookwood </a:t>
            </a:r>
            <a:r>
              <a:rPr lang="en" smtClean="0"/>
              <a:t>SAT </a:t>
            </a:r>
            <a:br>
              <a:rPr lang="en" smtClean="0"/>
            </a:br>
            <a:r>
              <a:rPr lang="en" smtClean="0"/>
              <a:t>Subgroup Breakdown by Test </a:t>
            </a:r>
            <a:endParaRPr lang="en"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1814100" cy="4240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mtClean="0"/>
              <a:t>Critical Reading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580417"/>
              </p:ext>
            </p:extLst>
          </p:nvPr>
        </p:nvGraphicFramePr>
        <p:xfrm>
          <a:off x="381000" y="2385984"/>
          <a:ext cx="3962400" cy="1017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Worksheet" r:id="rId5" imgW="4933979" imgH="1266798" progId="Excel.Sheet.12">
                  <p:embed/>
                </p:oleObj>
              </mc:Choice>
              <mc:Fallback>
                <p:oleObj name="Worksheet" r:id="rId5" imgW="4933979" imgH="12667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2385984"/>
                        <a:ext cx="3962400" cy="1017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hape 104"/>
          <p:cNvSpPr txBox="1">
            <a:spLocks/>
          </p:cNvSpPr>
          <p:nvPr/>
        </p:nvSpPr>
        <p:spPr>
          <a:xfrm>
            <a:off x="2129828" y="3548688"/>
            <a:ext cx="1814100" cy="42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dirty="0" smtClean="0"/>
              <a:t>Math</a:t>
            </a:r>
          </a:p>
          <a:p>
            <a:endParaRPr lang="en-US" dirty="0"/>
          </a:p>
        </p:txBody>
      </p:sp>
      <p:sp>
        <p:nvSpPr>
          <p:cNvPr id="9" name="Shape 104"/>
          <p:cNvSpPr txBox="1">
            <a:spLocks/>
          </p:cNvSpPr>
          <p:nvPr/>
        </p:nvSpPr>
        <p:spPr>
          <a:xfrm>
            <a:off x="4876800" y="1945995"/>
            <a:ext cx="1814100" cy="42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smtClean="0"/>
              <a:t>Writing</a:t>
            </a:r>
          </a:p>
          <a:p>
            <a:endParaRPr lang="en-US"/>
          </a:p>
        </p:txBody>
      </p:sp>
      <p:pic>
        <p:nvPicPr>
          <p:cNvPr id="12" name="Shape 9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39100" y="259499"/>
            <a:ext cx="2220000" cy="104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1110"/>
            <a:ext cx="4270301" cy="94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90495"/>
            <a:ext cx="4019569" cy="102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Brookwood">
    <a:dk1>
      <a:sysClr val="windowText" lastClr="000000"/>
    </a:dk1>
    <a:lt1>
      <a:sysClr val="window" lastClr="FFFFFF"/>
    </a:lt1>
    <a:dk2>
      <a:srgbClr val="883230"/>
    </a:dk2>
    <a:lt2>
      <a:srgbClr val="C4BF89"/>
    </a:lt2>
    <a:accent1>
      <a:srgbClr val="883230"/>
    </a:accent1>
    <a:accent2>
      <a:srgbClr val="C4BF89"/>
    </a:accent2>
    <a:accent3>
      <a:srgbClr val="7F7F7F"/>
    </a:accent3>
    <a:accent4>
      <a:srgbClr val="FF9900"/>
    </a:accent4>
    <a:accent5>
      <a:srgbClr val="A50021"/>
    </a:accent5>
    <a:accent6>
      <a:srgbClr val="FFFF66"/>
    </a:accent6>
    <a:hlink>
      <a:srgbClr val="0000FF"/>
    </a:hlink>
    <a:folHlink>
      <a:srgbClr val="800080"/>
    </a:folHlink>
  </a:clrScheme>
  <a:fontScheme name="Brookwood">
    <a:majorFont>
      <a:latin typeface="Eras Bold ITC"/>
      <a:ea typeface=""/>
      <a:cs typeface=""/>
    </a:majorFont>
    <a:minorFont>
      <a:latin typeface="Albertu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Brookwood">
    <a:dk1>
      <a:sysClr val="windowText" lastClr="000000"/>
    </a:dk1>
    <a:lt1>
      <a:sysClr val="window" lastClr="FFFFFF"/>
    </a:lt1>
    <a:dk2>
      <a:srgbClr val="883230"/>
    </a:dk2>
    <a:lt2>
      <a:srgbClr val="C4BF89"/>
    </a:lt2>
    <a:accent1>
      <a:srgbClr val="883230"/>
    </a:accent1>
    <a:accent2>
      <a:srgbClr val="C4BF89"/>
    </a:accent2>
    <a:accent3>
      <a:srgbClr val="7F7F7F"/>
    </a:accent3>
    <a:accent4>
      <a:srgbClr val="FF9900"/>
    </a:accent4>
    <a:accent5>
      <a:srgbClr val="A50021"/>
    </a:accent5>
    <a:accent6>
      <a:srgbClr val="FFFF66"/>
    </a:accent6>
    <a:hlink>
      <a:srgbClr val="0000FF"/>
    </a:hlink>
    <a:folHlink>
      <a:srgbClr val="800080"/>
    </a:folHlink>
  </a:clrScheme>
  <a:fontScheme name="Brookwood">
    <a:majorFont>
      <a:latin typeface="Eras Bold ITC"/>
      <a:ea typeface=""/>
      <a:cs typeface=""/>
    </a:majorFont>
    <a:minorFont>
      <a:latin typeface="Albertu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Brookwood">
    <a:dk1>
      <a:sysClr val="windowText" lastClr="000000"/>
    </a:dk1>
    <a:lt1>
      <a:sysClr val="window" lastClr="FFFFFF"/>
    </a:lt1>
    <a:dk2>
      <a:srgbClr val="883230"/>
    </a:dk2>
    <a:lt2>
      <a:srgbClr val="C4BF89"/>
    </a:lt2>
    <a:accent1>
      <a:srgbClr val="883230"/>
    </a:accent1>
    <a:accent2>
      <a:srgbClr val="C4BF89"/>
    </a:accent2>
    <a:accent3>
      <a:srgbClr val="7F7F7F"/>
    </a:accent3>
    <a:accent4>
      <a:srgbClr val="FF9900"/>
    </a:accent4>
    <a:accent5>
      <a:srgbClr val="A50021"/>
    </a:accent5>
    <a:accent6>
      <a:srgbClr val="FFFF66"/>
    </a:accent6>
    <a:hlink>
      <a:srgbClr val="0000FF"/>
    </a:hlink>
    <a:folHlink>
      <a:srgbClr val="800080"/>
    </a:folHlink>
  </a:clrScheme>
  <a:fontScheme name="Brookwood">
    <a:majorFont>
      <a:latin typeface="Eras Bold ITC"/>
      <a:ea typeface=""/>
      <a:cs typeface=""/>
    </a:majorFont>
    <a:minorFont>
      <a:latin typeface="Albertu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673</Words>
  <Application>Microsoft Office PowerPoint</Application>
  <PresentationFormat>On-screen Show (16:9)</PresentationFormat>
  <Paragraphs>152</Paragraphs>
  <Slides>27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Times New Roman</vt:lpstr>
      <vt:lpstr>Roboto</vt:lpstr>
      <vt:lpstr>Calibri</vt:lpstr>
      <vt:lpstr>material</vt:lpstr>
      <vt:lpstr>Worksheet</vt:lpstr>
      <vt:lpstr>Data Overview Brookwood High School 2015-2016  </vt:lpstr>
      <vt:lpstr>Our Story</vt:lpstr>
      <vt:lpstr>Current Demographic Data  by Ethnicity </vt:lpstr>
      <vt:lpstr>Population Changes</vt:lpstr>
      <vt:lpstr>Brookwood 2014 CCRPI</vt:lpstr>
      <vt:lpstr>Overview of BHS CCRPI Scores</vt:lpstr>
      <vt:lpstr>National Test Scores</vt:lpstr>
      <vt:lpstr>Brookwood SAT Scores</vt:lpstr>
      <vt:lpstr>Brookwood SAT  Subgroup Breakdown by Test </vt:lpstr>
      <vt:lpstr>BHS Total Score Breakdown</vt:lpstr>
      <vt:lpstr>Comparison of SAT Scores</vt:lpstr>
      <vt:lpstr>Brookwood ACT Score</vt:lpstr>
      <vt:lpstr>BHS ACT Score Breakdown</vt:lpstr>
      <vt:lpstr>Comparison of Brookwood  ACT Scores </vt:lpstr>
      <vt:lpstr>Brookwood AP Test Scores</vt:lpstr>
      <vt:lpstr>Brookwood AP Score Distribution</vt:lpstr>
      <vt:lpstr>Brookwood AP Score Subgroup  Breakdown: Ethnicity</vt:lpstr>
      <vt:lpstr>Brookwood AP Score Subgroup  Breakdown: Gender</vt:lpstr>
      <vt:lpstr>Brookwood AP Score Subgroup  Breakdown: Fee Reduction</vt:lpstr>
      <vt:lpstr>Brookwood Comparison  of AP Scores</vt:lpstr>
      <vt:lpstr>School Strengths</vt:lpstr>
      <vt:lpstr>Opportunity for improvement:  Math</vt:lpstr>
      <vt:lpstr>BHS Math EOC Scores</vt:lpstr>
      <vt:lpstr>BHS 10th Grade PSAT Score</vt:lpstr>
      <vt:lpstr>BHS SAT Scores for Math</vt:lpstr>
      <vt:lpstr>Data Summary</vt:lpstr>
      <vt:lpstr>Discussions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Overview Brookwood High School 2015-2016</dc:title>
  <dc:creator>Allgood, Ashley</dc:creator>
  <cp:lastModifiedBy>User</cp:lastModifiedBy>
  <cp:revision>39</cp:revision>
  <dcterms:modified xsi:type="dcterms:W3CDTF">2016-04-08T17:54:28Z</dcterms:modified>
</cp:coreProperties>
</file>